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99" r:id="rId3"/>
    <p:sldId id="307" r:id="rId4"/>
    <p:sldId id="308" r:id="rId5"/>
    <p:sldId id="306" r:id="rId6"/>
    <p:sldId id="300" r:id="rId7"/>
    <p:sldId id="310" r:id="rId8"/>
    <p:sldId id="294" r:id="rId9"/>
    <p:sldId id="297" r:id="rId10"/>
    <p:sldId id="309" r:id="rId11"/>
    <p:sldId id="304" r:id="rId12"/>
    <p:sldId id="275" r:id="rId13"/>
    <p:sldId id="301" r:id="rId14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53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8.6815659936479248E-3"/>
          <c:y val="9.2052110489015432E-2"/>
          <c:w val="0.91207349989940478"/>
          <c:h val="0.80719380853107991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1917.</c:v>
                </c:pt>
                <c:pt idx="1">
                  <c:v>1920.</c:v>
                </c:pt>
                <c:pt idx="2">
                  <c:v>1925.</c:v>
                </c:pt>
                <c:pt idx="3">
                  <c:v>1939.</c:v>
                </c:pt>
                <c:pt idx="4">
                  <c:v>1954.</c:v>
                </c:pt>
                <c:pt idx="5">
                  <c:v>1968.</c:v>
                </c:pt>
                <c:pt idx="6">
                  <c:v>1987.</c:v>
                </c:pt>
                <c:pt idx="7">
                  <c:v>1988.</c:v>
                </c:pt>
                <c:pt idx="8">
                  <c:v>1990.</c:v>
                </c:pt>
                <c:pt idx="9">
                  <c:v>2010.</c:v>
                </c:pt>
                <c:pt idx="10">
                  <c:v>2017.</c:v>
                </c:pt>
                <c:pt idx="11">
                  <c:v>2017./2018.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  <c:pt idx="7">
                  <c:v>8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/>
        <c:marker val="1"/>
        <c:axId val="78515584"/>
        <c:axId val="78673408"/>
      </c:lineChart>
      <c:catAx>
        <c:axId val="78515584"/>
        <c:scaling>
          <c:orientation val="minMax"/>
        </c:scaling>
        <c:axPos val="b"/>
        <c:numFmt formatCode="General" sourceLinked="0"/>
        <c:tickLblPos val="nextTo"/>
        <c:spPr>
          <a:noFill/>
          <a:ln w="25400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sr-Latn-CS"/>
          </a:p>
        </c:txPr>
        <c:crossAx val="78673408"/>
        <c:crosses val="autoZero"/>
        <c:auto val="1"/>
        <c:lblAlgn val="ctr"/>
        <c:lblOffset val="100"/>
      </c:catAx>
      <c:valAx>
        <c:axId val="78673408"/>
        <c:scaling>
          <c:orientation val="minMax"/>
        </c:scaling>
        <c:delete val="1"/>
        <c:axPos val="l"/>
        <c:numFmt formatCode="General" sourceLinked="1"/>
        <c:tickLblPos val="none"/>
        <c:crossAx val="78515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externalData r:id="rId1"/>
  <c:userShapes r:id="rId2"/>
</c:chartSpace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3F08D-B1B7-43FB-8AF4-788DC565EF9D}" type="doc">
      <dgm:prSet loTypeId="urn:microsoft.com/office/officeart/2005/8/layout/radial6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BB2BD226-C4D0-4C7F-A4E6-50340EF4CBFF}">
      <dgm:prSet phldrT="[Text]" custT="1"/>
      <dgm:spPr/>
      <dgm:t>
        <a:bodyPr/>
        <a:lstStyle/>
        <a:p>
          <a:r>
            <a:rPr lang="hr-HR" sz="2400" b="1" dirty="0" smtClean="0">
              <a:latin typeface="Arial Narrow" pitchFamily="34" charset="0"/>
            </a:rPr>
            <a:t>GAT </a:t>
          </a:r>
          <a:r>
            <a:rPr lang="hr-HR" sz="1600" b="1" dirty="0" smtClean="0">
              <a:latin typeface="Arial Narrow" pitchFamily="34" charset="0"/>
            </a:rPr>
            <a:t>                 </a:t>
          </a:r>
          <a:r>
            <a:rPr lang="hr-HR" sz="1600" b="0" dirty="0" smtClean="0">
              <a:latin typeface="Arial Narrow" pitchFamily="34" charset="0"/>
            </a:rPr>
            <a:t>(GLOBAL ACTION TEAM)</a:t>
          </a:r>
          <a:endParaRPr lang="hr-HR" sz="1600" b="0" dirty="0">
            <a:latin typeface="Arial Narrow" pitchFamily="34" charset="0"/>
          </a:endParaRPr>
        </a:p>
      </dgm:t>
    </dgm:pt>
    <dgm:pt modelId="{14D71082-85B7-4159-82E6-F3661697B4A4}" type="parTrans" cxnId="{47A458EC-415B-4661-804B-AD210B04BF2B}">
      <dgm:prSet/>
      <dgm:spPr/>
      <dgm:t>
        <a:bodyPr/>
        <a:lstStyle/>
        <a:p>
          <a:endParaRPr lang="hr-HR"/>
        </a:p>
      </dgm:t>
    </dgm:pt>
    <dgm:pt modelId="{5F7192E9-F8D1-42AA-8401-CB8B111FBB8F}" type="sibTrans" cxnId="{47A458EC-415B-4661-804B-AD210B04BF2B}">
      <dgm:prSet/>
      <dgm:spPr/>
      <dgm:t>
        <a:bodyPr/>
        <a:lstStyle/>
        <a:p>
          <a:endParaRPr lang="hr-HR"/>
        </a:p>
      </dgm:t>
    </dgm:pt>
    <dgm:pt modelId="{F4FB8326-316E-48D6-8D71-829DD2FDF0BC}">
      <dgm:prSet phldrT="[Text]" custT="1"/>
      <dgm:spPr/>
      <dgm:t>
        <a:bodyPr/>
        <a:lstStyle/>
        <a:p>
          <a:r>
            <a:rPr lang="hr-HR" sz="1600" b="1" dirty="0" smtClean="0">
              <a:latin typeface="Arial Narrow" pitchFamily="34" charset="0"/>
            </a:rPr>
            <a:t>GMT</a:t>
          </a:r>
          <a:r>
            <a:rPr lang="hr-HR" sz="1200" b="1" dirty="0" smtClean="0">
              <a:latin typeface="Arial Narrow" pitchFamily="34" charset="0"/>
            </a:rPr>
            <a:t>                (Global Membership team</a:t>
          </a:r>
          <a:r>
            <a:rPr lang="hr-HR" sz="1200" b="1" dirty="0" smtClean="0"/>
            <a:t>)</a:t>
          </a:r>
          <a:endParaRPr lang="hr-HR" sz="1200" b="1" dirty="0"/>
        </a:p>
      </dgm:t>
    </dgm:pt>
    <dgm:pt modelId="{3FAD4179-F688-4378-8189-C4E0A8E52675}" type="parTrans" cxnId="{0B6B9A97-0A0C-4ECC-A578-D39F9B3DAA5B}">
      <dgm:prSet/>
      <dgm:spPr/>
      <dgm:t>
        <a:bodyPr/>
        <a:lstStyle/>
        <a:p>
          <a:endParaRPr lang="hr-HR"/>
        </a:p>
      </dgm:t>
    </dgm:pt>
    <dgm:pt modelId="{13B9F2D0-BCFD-4BEC-9FC3-B44BEA8A41F7}" type="sibTrans" cxnId="{0B6B9A97-0A0C-4ECC-A578-D39F9B3DAA5B}">
      <dgm:prSet/>
      <dgm:spPr/>
      <dgm:t>
        <a:bodyPr/>
        <a:lstStyle/>
        <a:p>
          <a:endParaRPr lang="hr-HR"/>
        </a:p>
      </dgm:t>
    </dgm:pt>
    <dgm:pt modelId="{3C11F403-1B17-4E50-89C7-D2F49794BCA2}">
      <dgm:prSet phldrT="[Text]" custT="1"/>
      <dgm:spPr/>
      <dgm:t>
        <a:bodyPr/>
        <a:lstStyle/>
        <a:p>
          <a:pPr algn="ctr"/>
          <a:r>
            <a:rPr lang="hr-HR" sz="1600" b="1" dirty="0" smtClean="0">
              <a:latin typeface="Arial Narrow" pitchFamily="34" charset="0"/>
            </a:rPr>
            <a:t>GST </a:t>
          </a:r>
          <a:r>
            <a:rPr lang="hr-HR" sz="1200" b="1" dirty="0" smtClean="0">
              <a:latin typeface="Arial Narrow" pitchFamily="34" charset="0"/>
            </a:rPr>
            <a:t>                       (Global  Service Team)</a:t>
          </a:r>
          <a:endParaRPr lang="hr-HR" sz="1200" b="1" dirty="0">
            <a:latin typeface="Arial Narrow" pitchFamily="34" charset="0"/>
          </a:endParaRPr>
        </a:p>
      </dgm:t>
    </dgm:pt>
    <dgm:pt modelId="{3F2A70B1-9A0F-46D6-A4E0-5CC6B90EA212}" type="parTrans" cxnId="{E9E07F15-8578-481C-B8BD-3EB2F3360850}">
      <dgm:prSet/>
      <dgm:spPr/>
      <dgm:t>
        <a:bodyPr/>
        <a:lstStyle/>
        <a:p>
          <a:endParaRPr lang="hr-HR"/>
        </a:p>
      </dgm:t>
    </dgm:pt>
    <dgm:pt modelId="{DE21C92A-4FD5-44A1-BFD5-29F97668E087}" type="sibTrans" cxnId="{E9E07F15-8578-481C-B8BD-3EB2F3360850}">
      <dgm:prSet/>
      <dgm:spPr/>
      <dgm:t>
        <a:bodyPr/>
        <a:lstStyle/>
        <a:p>
          <a:endParaRPr lang="hr-HR"/>
        </a:p>
      </dgm:t>
    </dgm:pt>
    <dgm:pt modelId="{A45DF394-F33F-47E9-B8CB-CCA8CF0B2394}">
      <dgm:prSet phldrT="[Text]" custT="1"/>
      <dgm:spPr/>
      <dgm:t>
        <a:bodyPr/>
        <a:lstStyle/>
        <a:p>
          <a:r>
            <a:rPr lang="hr-HR" sz="1600" b="1" dirty="0" smtClean="0">
              <a:latin typeface="Arial Narrow" pitchFamily="34" charset="0"/>
            </a:rPr>
            <a:t>GLT </a:t>
          </a:r>
          <a:r>
            <a:rPr lang="hr-HR" sz="1200" b="1" dirty="0" smtClean="0">
              <a:latin typeface="Arial Narrow" pitchFamily="34" charset="0"/>
            </a:rPr>
            <a:t>                     (Global Leadership Team)</a:t>
          </a:r>
          <a:endParaRPr lang="hr-HR" sz="1200" b="1" dirty="0">
            <a:latin typeface="Arial Narrow" pitchFamily="34" charset="0"/>
          </a:endParaRPr>
        </a:p>
      </dgm:t>
    </dgm:pt>
    <dgm:pt modelId="{C0B8FC15-027A-490D-B16D-ABC86D2D2793}" type="parTrans" cxnId="{F7CA469C-3CAB-465E-9E2F-CEA23BCD5747}">
      <dgm:prSet/>
      <dgm:spPr/>
      <dgm:t>
        <a:bodyPr/>
        <a:lstStyle/>
        <a:p>
          <a:endParaRPr lang="hr-HR"/>
        </a:p>
      </dgm:t>
    </dgm:pt>
    <dgm:pt modelId="{32CAAE53-013C-4F5D-A740-7FF55916ADD9}" type="sibTrans" cxnId="{F7CA469C-3CAB-465E-9E2F-CEA23BCD5747}">
      <dgm:prSet/>
      <dgm:spPr/>
      <dgm:t>
        <a:bodyPr/>
        <a:lstStyle/>
        <a:p>
          <a:endParaRPr lang="hr-HR"/>
        </a:p>
      </dgm:t>
    </dgm:pt>
    <dgm:pt modelId="{2CF4C727-93D2-4D2B-B011-E47BE96F877C}" type="pres">
      <dgm:prSet presAssocID="{9A73F08D-B1B7-43FB-8AF4-788DC565EF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957462E-9FAB-4FCF-8CDB-3EDCC4A161AE}" type="pres">
      <dgm:prSet presAssocID="{BB2BD226-C4D0-4C7F-A4E6-50340EF4CBFF}" presName="centerShape" presStyleLbl="node0" presStyleIdx="0" presStyleCnt="1"/>
      <dgm:spPr/>
      <dgm:t>
        <a:bodyPr/>
        <a:lstStyle/>
        <a:p>
          <a:endParaRPr lang="hr-HR"/>
        </a:p>
      </dgm:t>
    </dgm:pt>
    <dgm:pt modelId="{316D4CB7-03F7-4B2E-ADBC-F32DCF57BA17}" type="pres">
      <dgm:prSet presAssocID="{F4FB8326-316E-48D6-8D71-829DD2FDF0BC}" presName="node" presStyleLbl="node1" presStyleIdx="0" presStyleCnt="3" custScaleX="1166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92154C-299F-4AB0-8A2D-8DF27BFF3FAF}" type="pres">
      <dgm:prSet presAssocID="{F4FB8326-316E-48D6-8D71-829DD2FDF0BC}" presName="dummy" presStyleCnt="0"/>
      <dgm:spPr/>
    </dgm:pt>
    <dgm:pt modelId="{753FD878-7DE9-4747-9ABB-546EDD2939F1}" type="pres">
      <dgm:prSet presAssocID="{13B9F2D0-BCFD-4BEC-9FC3-B44BEA8A41F7}" presName="sibTrans" presStyleLbl="sibTrans2D1" presStyleIdx="0" presStyleCnt="3"/>
      <dgm:spPr/>
      <dgm:t>
        <a:bodyPr/>
        <a:lstStyle/>
        <a:p>
          <a:endParaRPr lang="hr-HR"/>
        </a:p>
      </dgm:t>
    </dgm:pt>
    <dgm:pt modelId="{7CE02BF3-CE63-4752-A6EB-2A6956D4881E}" type="pres">
      <dgm:prSet presAssocID="{3C11F403-1B17-4E50-89C7-D2F49794BCA2}" presName="node" presStyleLbl="node1" presStyleIdx="1" presStyleCnt="3" custScaleX="95744" custScaleY="1003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8178AEF-EE53-4865-ACEC-6917515CA313}" type="pres">
      <dgm:prSet presAssocID="{3C11F403-1B17-4E50-89C7-D2F49794BCA2}" presName="dummy" presStyleCnt="0"/>
      <dgm:spPr/>
    </dgm:pt>
    <dgm:pt modelId="{C305CDED-933C-4E32-8873-ED7933DDAA2E}" type="pres">
      <dgm:prSet presAssocID="{DE21C92A-4FD5-44A1-BFD5-29F97668E087}" presName="sibTrans" presStyleLbl="sibTrans2D1" presStyleIdx="1" presStyleCnt="3"/>
      <dgm:spPr/>
      <dgm:t>
        <a:bodyPr/>
        <a:lstStyle/>
        <a:p>
          <a:endParaRPr lang="hr-HR"/>
        </a:p>
      </dgm:t>
    </dgm:pt>
    <dgm:pt modelId="{023E8DFD-02C1-4290-BC9B-F52D645BD519}" type="pres">
      <dgm:prSet presAssocID="{A45DF394-F33F-47E9-B8CB-CCA8CF0B2394}" presName="node" presStyleLbl="node1" presStyleIdx="2" presStyleCnt="3" custScaleX="104849" custScaleY="1103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FA34A5-8938-49B5-B1DB-339DBAB0BF6B}" type="pres">
      <dgm:prSet presAssocID="{A45DF394-F33F-47E9-B8CB-CCA8CF0B2394}" presName="dummy" presStyleCnt="0"/>
      <dgm:spPr/>
    </dgm:pt>
    <dgm:pt modelId="{A60B4999-309C-40D6-82E8-D2141D05BD6F}" type="pres">
      <dgm:prSet presAssocID="{32CAAE53-013C-4F5D-A740-7FF55916ADD9}" presName="sibTrans" presStyleLbl="sibTrans2D1" presStyleIdx="2" presStyleCnt="3"/>
      <dgm:spPr/>
      <dgm:t>
        <a:bodyPr/>
        <a:lstStyle/>
        <a:p>
          <a:endParaRPr lang="hr-HR"/>
        </a:p>
      </dgm:t>
    </dgm:pt>
  </dgm:ptLst>
  <dgm:cxnLst>
    <dgm:cxn modelId="{E908E803-8165-4A39-904C-BE6E23DD5A15}" type="presOf" srcId="{32CAAE53-013C-4F5D-A740-7FF55916ADD9}" destId="{A60B4999-309C-40D6-82E8-D2141D05BD6F}" srcOrd="0" destOrd="0" presId="urn:microsoft.com/office/officeart/2005/8/layout/radial6"/>
    <dgm:cxn modelId="{4DD29364-A1BC-4D5F-A78E-1A232A4C3343}" type="presOf" srcId="{BB2BD226-C4D0-4C7F-A4E6-50340EF4CBFF}" destId="{5957462E-9FAB-4FCF-8CDB-3EDCC4A161AE}" srcOrd="0" destOrd="0" presId="urn:microsoft.com/office/officeart/2005/8/layout/radial6"/>
    <dgm:cxn modelId="{56642DD2-0131-4796-BFA0-B8767157D311}" type="presOf" srcId="{F4FB8326-316E-48D6-8D71-829DD2FDF0BC}" destId="{316D4CB7-03F7-4B2E-ADBC-F32DCF57BA17}" srcOrd="0" destOrd="0" presId="urn:microsoft.com/office/officeart/2005/8/layout/radial6"/>
    <dgm:cxn modelId="{31CD0009-CFB8-4344-8E3E-19F8E54BD5A5}" type="presOf" srcId="{A45DF394-F33F-47E9-B8CB-CCA8CF0B2394}" destId="{023E8DFD-02C1-4290-BC9B-F52D645BD519}" srcOrd="0" destOrd="0" presId="urn:microsoft.com/office/officeart/2005/8/layout/radial6"/>
    <dgm:cxn modelId="{5D330DAA-9830-4BA4-BC7C-485207787FD7}" type="presOf" srcId="{9A73F08D-B1B7-43FB-8AF4-788DC565EF9D}" destId="{2CF4C727-93D2-4D2B-B011-E47BE96F877C}" srcOrd="0" destOrd="0" presId="urn:microsoft.com/office/officeart/2005/8/layout/radial6"/>
    <dgm:cxn modelId="{47A458EC-415B-4661-804B-AD210B04BF2B}" srcId="{9A73F08D-B1B7-43FB-8AF4-788DC565EF9D}" destId="{BB2BD226-C4D0-4C7F-A4E6-50340EF4CBFF}" srcOrd="0" destOrd="0" parTransId="{14D71082-85B7-4159-82E6-F3661697B4A4}" sibTransId="{5F7192E9-F8D1-42AA-8401-CB8B111FBB8F}"/>
    <dgm:cxn modelId="{C1B477E3-A825-47DE-A034-DCA9F0EBD4F2}" type="presOf" srcId="{3C11F403-1B17-4E50-89C7-D2F49794BCA2}" destId="{7CE02BF3-CE63-4752-A6EB-2A6956D4881E}" srcOrd="0" destOrd="0" presId="urn:microsoft.com/office/officeart/2005/8/layout/radial6"/>
    <dgm:cxn modelId="{0B6B9A97-0A0C-4ECC-A578-D39F9B3DAA5B}" srcId="{BB2BD226-C4D0-4C7F-A4E6-50340EF4CBFF}" destId="{F4FB8326-316E-48D6-8D71-829DD2FDF0BC}" srcOrd="0" destOrd="0" parTransId="{3FAD4179-F688-4378-8189-C4E0A8E52675}" sibTransId="{13B9F2D0-BCFD-4BEC-9FC3-B44BEA8A41F7}"/>
    <dgm:cxn modelId="{BB7DB245-D701-4892-BBB6-860C010384D3}" type="presOf" srcId="{13B9F2D0-BCFD-4BEC-9FC3-B44BEA8A41F7}" destId="{753FD878-7DE9-4747-9ABB-546EDD2939F1}" srcOrd="0" destOrd="0" presId="urn:microsoft.com/office/officeart/2005/8/layout/radial6"/>
    <dgm:cxn modelId="{E9E07F15-8578-481C-B8BD-3EB2F3360850}" srcId="{BB2BD226-C4D0-4C7F-A4E6-50340EF4CBFF}" destId="{3C11F403-1B17-4E50-89C7-D2F49794BCA2}" srcOrd="1" destOrd="0" parTransId="{3F2A70B1-9A0F-46D6-A4E0-5CC6B90EA212}" sibTransId="{DE21C92A-4FD5-44A1-BFD5-29F97668E087}"/>
    <dgm:cxn modelId="{6DFB4E3B-4BFD-4FC0-8186-DE6F38BC1BFF}" type="presOf" srcId="{DE21C92A-4FD5-44A1-BFD5-29F97668E087}" destId="{C305CDED-933C-4E32-8873-ED7933DDAA2E}" srcOrd="0" destOrd="0" presId="urn:microsoft.com/office/officeart/2005/8/layout/radial6"/>
    <dgm:cxn modelId="{F7CA469C-3CAB-465E-9E2F-CEA23BCD5747}" srcId="{BB2BD226-C4D0-4C7F-A4E6-50340EF4CBFF}" destId="{A45DF394-F33F-47E9-B8CB-CCA8CF0B2394}" srcOrd="2" destOrd="0" parTransId="{C0B8FC15-027A-490D-B16D-ABC86D2D2793}" sibTransId="{32CAAE53-013C-4F5D-A740-7FF55916ADD9}"/>
    <dgm:cxn modelId="{5BBACD3A-FA6A-4EBA-8B91-F6DAA9E46A7E}" type="presParOf" srcId="{2CF4C727-93D2-4D2B-B011-E47BE96F877C}" destId="{5957462E-9FAB-4FCF-8CDB-3EDCC4A161AE}" srcOrd="0" destOrd="0" presId="urn:microsoft.com/office/officeart/2005/8/layout/radial6"/>
    <dgm:cxn modelId="{3521E19A-A885-42F6-AD5E-62FA5713B941}" type="presParOf" srcId="{2CF4C727-93D2-4D2B-B011-E47BE96F877C}" destId="{316D4CB7-03F7-4B2E-ADBC-F32DCF57BA17}" srcOrd="1" destOrd="0" presId="urn:microsoft.com/office/officeart/2005/8/layout/radial6"/>
    <dgm:cxn modelId="{F27390CA-DC52-4BE3-A365-C754929C7D3F}" type="presParOf" srcId="{2CF4C727-93D2-4D2B-B011-E47BE96F877C}" destId="{AE92154C-299F-4AB0-8A2D-8DF27BFF3FAF}" srcOrd="2" destOrd="0" presId="urn:microsoft.com/office/officeart/2005/8/layout/radial6"/>
    <dgm:cxn modelId="{9A53470C-E528-48A6-BAD2-87731E16BE4B}" type="presParOf" srcId="{2CF4C727-93D2-4D2B-B011-E47BE96F877C}" destId="{753FD878-7DE9-4747-9ABB-546EDD2939F1}" srcOrd="3" destOrd="0" presId="urn:microsoft.com/office/officeart/2005/8/layout/radial6"/>
    <dgm:cxn modelId="{8A7E6FB5-D532-4ED7-A9F8-E2E22ED33CE4}" type="presParOf" srcId="{2CF4C727-93D2-4D2B-B011-E47BE96F877C}" destId="{7CE02BF3-CE63-4752-A6EB-2A6956D4881E}" srcOrd="4" destOrd="0" presId="urn:microsoft.com/office/officeart/2005/8/layout/radial6"/>
    <dgm:cxn modelId="{BEF9F964-E100-42A4-9374-CD4CD6FF980F}" type="presParOf" srcId="{2CF4C727-93D2-4D2B-B011-E47BE96F877C}" destId="{D8178AEF-EE53-4865-ACEC-6917515CA313}" srcOrd="5" destOrd="0" presId="urn:microsoft.com/office/officeart/2005/8/layout/radial6"/>
    <dgm:cxn modelId="{97FA357E-779A-446B-84F1-F0A79B29F0BD}" type="presParOf" srcId="{2CF4C727-93D2-4D2B-B011-E47BE96F877C}" destId="{C305CDED-933C-4E32-8873-ED7933DDAA2E}" srcOrd="6" destOrd="0" presId="urn:microsoft.com/office/officeart/2005/8/layout/radial6"/>
    <dgm:cxn modelId="{07562BB5-D14B-4632-B2A3-9BCB9DAFC13B}" type="presParOf" srcId="{2CF4C727-93D2-4D2B-B011-E47BE96F877C}" destId="{023E8DFD-02C1-4290-BC9B-F52D645BD519}" srcOrd="7" destOrd="0" presId="urn:microsoft.com/office/officeart/2005/8/layout/radial6"/>
    <dgm:cxn modelId="{66BE9BAE-B4DC-4FF8-9433-5BF6C0433ABD}" type="presParOf" srcId="{2CF4C727-93D2-4D2B-B011-E47BE96F877C}" destId="{80FA34A5-8938-49B5-B1DB-339DBAB0BF6B}" srcOrd="8" destOrd="0" presId="urn:microsoft.com/office/officeart/2005/8/layout/radial6"/>
    <dgm:cxn modelId="{31BF549A-A199-436F-B949-124AEC1D5FF8}" type="presParOf" srcId="{2CF4C727-93D2-4D2B-B011-E47BE96F877C}" destId="{A60B4999-309C-40D6-82E8-D2141D05BD6F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B4999-309C-40D6-82E8-D2141D05BD6F}">
      <dsp:nvSpPr>
        <dsp:cNvPr id="0" name=""/>
        <dsp:cNvSpPr/>
      </dsp:nvSpPr>
      <dsp:spPr>
        <a:xfrm>
          <a:off x="300241" y="488538"/>
          <a:ext cx="3263804" cy="3263804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05CDED-933C-4E32-8873-ED7933DDAA2E}">
      <dsp:nvSpPr>
        <dsp:cNvPr id="0" name=""/>
        <dsp:cNvSpPr/>
      </dsp:nvSpPr>
      <dsp:spPr>
        <a:xfrm>
          <a:off x="300241" y="488538"/>
          <a:ext cx="3263804" cy="3263804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3FD878-7DE9-4747-9ABB-546EDD2939F1}">
      <dsp:nvSpPr>
        <dsp:cNvPr id="0" name=""/>
        <dsp:cNvSpPr/>
      </dsp:nvSpPr>
      <dsp:spPr>
        <a:xfrm>
          <a:off x="300241" y="488538"/>
          <a:ext cx="3263804" cy="3263804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57462E-9FAB-4FCF-8CDB-3EDCC4A161AE}">
      <dsp:nvSpPr>
        <dsp:cNvPr id="0" name=""/>
        <dsp:cNvSpPr/>
      </dsp:nvSpPr>
      <dsp:spPr>
        <a:xfrm>
          <a:off x="1181158" y="1369455"/>
          <a:ext cx="1501971" cy="15019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latin typeface="Arial Narrow" pitchFamily="34" charset="0"/>
            </a:rPr>
            <a:t>GAT </a:t>
          </a:r>
          <a:r>
            <a:rPr lang="hr-HR" sz="1600" b="1" kern="1200" dirty="0" smtClean="0">
              <a:latin typeface="Arial Narrow" pitchFamily="34" charset="0"/>
            </a:rPr>
            <a:t>                 </a:t>
          </a:r>
          <a:r>
            <a:rPr lang="hr-HR" sz="1600" b="0" kern="1200" dirty="0" smtClean="0">
              <a:latin typeface="Arial Narrow" pitchFamily="34" charset="0"/>
            </a:rPr>
            <a:t>(GLOBAL ACTION TEAM)</a:t>
          </a:r>
          <a:endParaRPr lang="hr-HR" sz="1600" b="0" kern="1200" dirty="0">
            <a:latin typeface="Arial Narrow" pitchFamily="34" charset="0"/>
          </a:endParaRPr>
        </a:p>
      </dsp:txBody>
      <dsp:txXfrm>
        <a:off x="1181158" y="1369455"/>
        <a:ext cx="1501971" cy="1501971"/>
      </dsp:txXfrm>
    </dsp:sp>
    <dsp:sp modelId="{316D4CB7-03F7-4B2E-ADBC-F32DCF57BA17}">
      <dsp:nvSpPr>
        <dsp:cNvPr id="0" name=""/>
        <dsp:cNvSpPr/>
      </dsp:nvSpPr>
      <dsp:spPr>
        <a:xfrm>
          <a:off x="1318863" y="698"/>
          <a:ext cx="1226561" cy="105138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Arial Narrow" pitchFamily="34" charset="0"/>
            </a:rPr>
            <a:t>GMT</a:t>
          </a:r>
          <a:r>
            <a:rPr lang="hr-HR" sz="1200" b="1" kern="1200" dirty="0" smtClean="0">
              <a:latin typeface="Arial Narrow" pitchFamily="34" charset="0"/>
            </a:rPr>
            <a:t>                (Global Membership team</a:t>
          </a:r>
          <a:r>
            <a:rPr lang="hr-HR" sz="1200" b="1" kern="1200" dirty="0" smtClean="0"/>
            <a:t>)</a:t>
          </a:r>
          <a:endParaRPr lang="hr-HR" sz="1200" b="1" kern="1200" dirty="0"/>
        </a:p>
      </dsp:txBody>
      <dsp:txXfrm>
        <a:off x="1318863" y="698"/>
        <a:ext cx="1226561" cy="1051380"/>
      </dsp:txXfrm>
    </dsp:sp>
    <dsp:sp modelId="{7CE02BF3-CE63-4752-A6EB-2A6956D4881E}">
      <dsp:nvSpPr>
        <dsp:cNvPr id="0" name=""/>
        <dsp:cNvSpPr/>
      </dsp:nvSpPr>
      <dsp:spPr>
        <a:xfrm>
          <a:off x="2809317" y="2390121"/>
          <a:ext cx="1006633" cy="105469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8797670"/>
                <a:satOff val="-20044"/>
                <a:lumOff val="8040"/>
                <a:alphaOff val="0"/>
                <a:shade val="40000"/>
              </a:schemeClr>
              <a:schemeClr val="accent3">
                <a:hueOff val="8797670"/>
                <a:satOff val="-20044"/>
                <a:lumOff val="804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Arial Narrow" pitchFamily="34" charset="0"/>
            </a:rPr>
            <a:t>GST </a:t>
          </a:r>
          <a:r>
            <a:rPr lang="hr-HR" sz="1200" b="1" kern="1200" dirty="0" smtClean="0">
              <a:latin typeface="Arial Narrow" pitchFamily="34" charset="0"/>
            </a:rPr>
            <a:t>                       (Global  Service Team)</a:t>
          </a:r>
          <a:endParaRPr lang="hr-HR" sz="1200" b="1" kern="1200" dirty="0">
            <a:latin typeface="Arial Narrow" pitchFamily="34" charset="0"/>
          </a:endParaRPr>
        </a:p>
      </dsp:txBody>
      <dsp:txXfrm>
        <a:off x="2809317" y="2390121"/>
        <a:ext cx="1006633" cy="1054691"/>
      </dsp:txXfrm>
    </dsp:sp>
    <dsp:sp modelId="{023E8DFD-02C1-4290-BC9B-F52D645BD519}">
      <dsp:nvSpPr>
        <dsp:cNvPr id="0" name=""/>
        <dsp:cNvSpPr/>
      </dsp:nvSpPr>
      <dsp:spPr>
        <a:xfrm>
          <a:off x="473" y="2337337"/>
          <a:ext cx="1102361" cy="116026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40000"/>
              </a:schemeClr>
              <a:schemeClr val="accent3">
                <a:hueOff val="17595341"/>
                <a:satOff val="-40088"/>
                <a:lumOff val="1608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Arial Narrow" pitchFamily="34" charset="0"/>
            </a:rPr>
            <a:t>GLT </a:t>
          </a:r>
          <a:r>
            <a:rPr lang="hr-HR" sz="1200" b="1" kern="1200" dirty="0" smtClean="0">
              <a:latin typeface="Arial Narrow" pitchFamily="34" charset="0"/>
            </a:rPr>
            <a:t>                     (Global Leadership Team)</a:t>
          </a:r>
          <a:endParaRPr lang="hr-HR" sz="1200" b="1" kern="1200" dirty="0">
            <a:latin typeface="Arial Narrow" pitchFamily="34" charset="0"/>
          </a:endParaRPr>
        </a:p>
      </dsp:txBody>
      <dsp:txXfrm>
        <a:off x="473" y="2337337"/>
        <a:ext cx="1102361" cy="116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0.25904</cdr:x>
      <cdr:y>0.71795</cdr:y>
    </cdr:from>
    <cdr:to>
      <cdr:x>0.34539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2016224"/>
          <a:ext cx="79208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900" dirty="0" smtClean="0"/>
            <a:t> </a:t>
          </a:r>
          <a:endParaRPr lang="hr-HR" sz="900" dirty="0"/>
        </a:p>
      </cdr:txBody>
    </cdr:sp>
  </cdr:relSizeAnchor>
  <cdr:relSizeAnchor xmlns:cdr="http://schemas.openxmlformats.org/drawingml/2006/chartDrawing">
    <cdr:from>
      <cdr:x>0.30614</cdr:x>
      <cdr:y>0.64103</cdr:y>
    </cdr:from>
    <cdr:to>
      <cdr:x>0.46077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08313" y="1984849"/>
          <a:ext cx="1418490" cy="111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900" dirty="0" smtClean="0"/>
            <a:t>Službeni moto</a:t>
          </a:r>
        </a:p>
        <a:p xmlns:a="http://schemas.openxmlformats.org/drawingml/2006/main">
          <a:r>
            <a:rPr lang="hr-HR" sz="900" dirty="0" smtClean="0"/>
            <a:t> “We serve</a:t>
          </a:r>
          <a:r>
            <a:rPr lang="hr-HR" sz="1100" dirty="0" smtClean="0"/>
            <a:t>”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0.45528</cdr:x>
      <cdr:y>0.65116</cdr:y>
    </cdr:from>
    <cdr:to>
      <cdr:x>0.60991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76464" y="2016224"/>
          <a:ext cx="1418451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900" dirty="0" smtClean="0"/>
            <a:t>Žene postaju</a:t>
          </a:r>
        </a:p>
        <a:p xmlns:a="http://schemas.openxmlformats.org/drawingml/2006/main">
          <a:r>
            <a:rPr lang="hr-HR" sz="900" dirty="0" smtClean="0"/>
            <a:t> članovi </a:t>
          </a:r>
        </a:p>
        <a:p xmlns:a="http://schemas.openxmlformats.org/drawingml/2006/main">
          <a:r>
            <a:rPr lang="hr-HR" sz="900" dirty="0" smtClean="0"/>
            <a:t>Lions kluba</a:t>
          </a:r>
          <a:endParaRPr lang="hr-HR" sz="900" dirty="0"/>
        </a:p>
      </cdr:txBody>
    </cdr:sp>
  </cdr:relSizeAnchor>
  <cdr:relSizeAnchor xmlns:cdr="http://schemas.openxmlformats.org/drawingml/2006/chartDrawing">
    <cdr:from>
      <cdr:x>0.62013</cdr:x>
      <cdr:y>0.64103</cdr:y>
    </cdr:from>
    <cdr:to>
      <cdr:x>0.71432</cdr:x>
      <cdr:y>0.96663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88632" y="1800200"/>
          <a:ext cx="86409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900" dirty="0" smtClean="0"/>
            <a:t>“SightFirst” </a:t>
          </a:r>
        </a:p>
        <a:p xmlns:a="http://schemas.openxmlformats.org/drawingml/2006/main">
          <a:r>
            <a:rPr lang="hr-HR" sz="900" dirty="0" smtClean="0"/>
            <a:t> </a:t>
          </a:r>
          <a:r>
            <a:rPr lang="hr-HR" sz="900" dirty="0"/>
            <a:t>s</a:t>
          </a:r>
          <a:r>
            <a:rPr lang="hr-HR" sz="900" dirty="0" smtClean="0"/>
            <a:t>pas vida u </a:t>
          </a:r>
        </a:p>
        <a:p xmlns:a="http://schemas.openxmlformats.org/drawingml/2006/main">
          <a:r>
            <a:rPr lang="hr-HR" sz="900" dirty="0" smtClean="0"/>
            <a:t>Svijetu</a:t>
          </a:r>
          <a:endParaRPr lang="hr-HR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5635-E76B-476C-8235-0410D64AED4A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2645-B0C4-4241-96E4-B9DC02907AA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84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608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17DDC-C415-46A0-9709-E00AE0D60575}" type="datetimeFigureOut">
              <a:rPr lang="hr-HR" smtClean="0"/>
              <a:pPr/>
              <a:t>1.9.2017.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chart" Target="../charts/chart1.xml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5328592"/>
          </a:xfrm>
        </p:spPr>
        <p:txBody>
          <a:bodyPr/>
          <a:lstStyle/>
          <a:p>
            <a:r>
              <a:rPr lang="hr-HR" sz="2800" b="1" dirty="0" smtClean="0">
                <a:solidFill>
                  <a:srgbClr val="7030A0"/>
                </a:solidFill>
                <a:latin typeface="Arial Narrow" pitchFamily="34" charset="0"/>
              </a:rPr>
              <a:t>1.  SJEDNICA  PROŠIRENOG  KABINETA  GUVERNERA  D -126 </a:t>
            </a:r>
            <a:br>
              <a:rPr lang="hr-HR" sz="2800" b="1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Našice, 02.09. 2017. god.</a:t>
            </a:r>
            <a:endParaRPr lang="hr-HR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8" name="Picture 7" descr="20479980_10207954973510896_2670483310261272889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35896" y="692696"/>
            <a:ext cx="1702008" cy="1872208"/>
          </a:xfrm>
          <a:prstGeom prst="rect">
            <a:avLst/>
          </a:prstGeom>
        </p:spPr>
      </p:pic>
      <p:pic>
        <p:nvPicPr>
          <p:cNvPr id="9" name="Picture 8" descr="image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3501008"/>
            <a:ext cx="1584176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hr-HR" sz="10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14000" b="1" dirty="0" smtClean="0">
                <a:solidFill>
                  <a:srgbClr val="7030A0"/>
                </a:solidFill>
              </a:rPr>
              <a:t>A</a:t>
            </a:r>
            <a:r>
              <a:rPr lang="hr-HR" sz="14000" b="1" baseline="32000" dirty="0" smtClean="0">
                <a:solidFill>
                  <a:srgbClr val="7030A0"/>
                </a:solidFill>
              </a:rPr>
              <a:t>2</a:t>
            </a:r>
          </a:p>
          <a:p>
            <a:pPr algn="ctr">
              <a:buNone/>
            </a:pPr>
            <a:endParaRPr lang="hr-HR" sz="8000" b="1" baseline="32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hr-HR" sz="4800" b="1" dirty="0" smtClean="0">
                <a:solidFill>
                  <a:srgbClr val="7030A0"/>
                </a:solidFill>
              </a:rPr>
              <a:t>ACTIONS</a:t>
            </a:r>
          </a:p>
          <a:p>
            <a:pPr algn="ctr">
              <a:buNone/>
            </a:pPr>
            <a:endParaRPr lang="hr-HR" sz="4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hr-HR" sz="4800" b="1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hr-HR" sz="4800" b="1" dirty="0" smtClean="0">
                <a:solidFill>
                  <a:srgbClr val="7030A0"/>
                </a:solidFill>
              </a:rPr>
              <a:t>         ACTIVITY REPORT</a:t>
            </a:r>
            <a:endParaRPr lang="hr-HR" sz="4800" dirty="0">
              <a:solidFill>
                <a:srgbClr val="7030A0"/>
              </a:solidFill>
            </a:endParaRPr>
          </a:p>
        </p:txBody>
      </p:sp>
      <p:pic>
        <p:nvPicPr>
          <p:cNvPr id="5" name="Picture 4" descr="DDSDSDDS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4941168"/>
            <a:ext cx="1950762" cy="1520673"/>
          </a:xfrm>
          <a:prstGeom prst="rect">
            <a:avLst/>
          </a:prstGeom>
        </p:spPr>
      </p:pic>
      <p:pic>
        <p:nvPicPr>
          <p:cNvPr id="6" name="Picture 5" descr="ACTIONTHOUGHTS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2996952"/>
            <a:ext cx="2278482" cy="16028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7030A0"/>
                </a:solidFill>
                <a:latin typeface="Arial Narrow" pitchFamily="34" charset="0"/>
              </a:rPr>
              <a:t>  </a:t>
            </a:r>
            <a:endParaRPr lang="hr-HR" sz="3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UPUTA ZA ISPUNITI ACTIVITY REPORT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131240"/>
            <a:ext cx="2558023" cy="278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99109" y="1305257"/>
            <a:ext cx="64391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Otvorite Vašu web stranicu kluba na LCI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Otvorite  More  Service  Activities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Stisnite Add activity aktivnosti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 Ispunite osnovne podatke o aktivnosti 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 (Naziv, mjesto, vrijeme, koliko je novaca ili robe prikupljeno)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  Stisnite Save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  Otvorit će Vam se dio za ispuinjavanje </a:t>
            </a:r>
          </a:p>
          <a:p>
            <a:pPr marL="342900" indent="-342900"/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    </a:t>
            </a: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Ako  imate više aktivnosti ponovite postupak</a:t>
            </a:r>
          </a:p>
          <a:p>
            <a:r>
              <a:rPr lang="hr-HR" sz="1600" dirty="0" smtClean="0">
                <a:solidFill>
                  <a:srgbClr val="7030A0"/>
                </a:solidFill>
              </a:rPr>
              <a:t>       Opcija dodavanje fotografija s akcije </a:t>
            </a:r>
            <a:endParaRPr lang="hr-HR" sz="1600" dirty="0">
              <a:solidFill>
                <a:srgbClr val="7030A0"/>
              </a:solidFill>
            </a:endParaRPr>
          </a:p>
        </p:txBody>
      </p:sp>
      <p:pic>
        <p:nvPicPr>
          <p:cNvPr id="1027" name="Slika 2" descr="C:\Users\Zlatko\Desktop\Izrezak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154252"/>
            <a:ext cx="3312368" cy="254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Slika 3" descr="C:\Users\Zlatko\Desktop\Izrezak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105784"/>
            <a:ext cx="3261951" cy="260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1340768"/>
            <a:ext cx="432048" cy="453749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1916832"/>
            <a:ext cx="504056" cy="529374"/>
          </a:xfrm>
          <a:prstGeom prst="rect">
            <a:avLst/>
          </a:prstGeom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564904"/>
            <a:ext cx="504056" cy="529374"/>
          </a:xfrm>
          <a:prstGeom prst="rect">
            <a:avLst/>
          </a:prstGeom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212976"/>
            <a:ext cx="504056" cy="529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    </a:t>
            </a:r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068960"/>
            <a:ext cx="8507288" cy="4248472"/>
          </a:xfrm>
        </p:spPr>
        <p:txBody>
          <a:bodyPr/>
          <a:lstStyle/>
          <a:p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“ </a:t>
            </a:r>
            <a:r>
              <a:rPr lang="hr-HR" sz="3200" dirty="0" smtClean="0">
                <a:solidFill>
                  <a:srgbClr val="7030A0"/>
                </a:solidFill>
              </a:rPr>
              <a:t>I finally found myself</a:t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>- when I lost myself – </a:t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>in the service of others </a:t>
            </a: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>                                       </a:t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>                                        </a:t>
            </a:r>
            <a:r>
              <a:rPr lang="hr-HR" sz="2800" dirty="0" smtClean="0">
                <a:solidFill>
                  <a:srgbClr val="7030A0"/>
                </a:solidFill>
              </a:rPr>
              <a:t>Mahatma Gandhi</a:t>
            </a:r>
            <a:br>
              <a:rPr lang="hr-HR" sz="28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dirty="0" smtClean="0">
                <a:solidFill>
                  <a:srgbClr val="7030A0"/>
                </a:solidFill>
              </a:rPr>
              <a:t/>
            </a:r>
            <a:br>
              <a:rPr lang="hr-HR" dirty="0" smtClean="0">
                <a:solidFill>
                  <a:srgbClr val="7030A0"/>
                </a:solidFill>
              </a:rPr>
            </a:br>
            <a:endParaRPr lang="hr-HR" dirty="0">
              <a:solidFill>
                <a:srgbClr val="7030A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692696"/>
            <a:ext cx="170359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518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              </a:t>
            </a:r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hr-HR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068960"/>
            <a:ext cx="8507288" cy="4248472"/>
          </a:xfrm>
        </p:spPr>
        <p:txBody>
          <a:bodyPr/>
          <a:lstStyle/>
          <a:p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sz="2800" dirty="0" smtClean="0">
                <a:solidFill>
                  <a:srgbClr val="7030A0"/>
                </a:solidFill>
              </a:rPr>
              <a:t/>
            </a:r>
            <a:br>
              <a:rPr lang="hr-HR" sz="2800" dirty="0" smtClean="0">
                <a:solidFill>
                  <a:srgbClr val="7030A0"/>
                </a:solidFill>
              </a:rPr>
            </a:br>
            <a:r>
              <a:rPr lang="hr-HR" sz="3200" dirty="0" smtClean="0">
                <a:solidFill>
                  <a:srgbClr val="7030A0"/>
                </a:solidFill>
              </a:rPr>
              <a:t/>
            </a:r>
            <a:br>
              <a:rPr lang="hr-HR" sz="3200" dirty="0" smtClean="0">
                <a:solidFill>
                  <a:srgbClr val="7030A0"/>
                </a:solidFill>
              </a:rPr>
            </a:br>
            <a:r>
              <a:rPr lang="hr-HR" dirty="0" smtClean="0">
                <a:solidFill>
                  <a:srgbClr val="7030A0"/>
                </a:solidFill>
              </a:rPr>
              <a:t/>
            </a:r>
            <a:br>
              <a:rPr lang="hr-HR" dirty="0" smtClean="0">
                <a:solidFill>
                  <a:srgbClr val="7030A0"/>
                </a:solidFill>
              </a:rPr>
            </a:br>
            <a:endParaRPr lang="hr-HR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77072"/>
            <a:ext cx="8208912" cy="2780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1628800"/>
            <a:ext cx="8280920" cy="29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HVALA NA PAŽNJI !</a:t>
            </a:r>
          </a:p>
          <a:p>
            <a:endParaRPr lang="hr-HR" sz="36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hr-HR" sz="3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                </a:t>
            </a:r>
            <a:endParaRPr lang="hr-HR" sz="3600" b="1" i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hr-HR" sz="3600" b="1" i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   WE SERVE AS ANGELS OF  HUMANITY</a:t>
            </a:r>
          </a:p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8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5040560"/>
          </a:xfrm>
        </p:spPr>
        <p:txBody>
          <a:bodyPr/>
          <a:lstStyle/>
          <a:p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</a:br>
            <a:endParaRPr lang="hr-HR" sz="28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6" name="Picture 5" descr="namaskar111-1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1484784"/>
            <a:ext cx="2880320" cy="3309981"/>
          </a:xfrm>
          <a:prstGeom prst="rect">
            <a:avLst/>
          </a:prstGeom>
        </p:spPr>
      </p:pic>
      <p:pic>
        <p:nvPicPr>
          <p:cNvPr id="7" name="Picture 6" descr="untitledJHHG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4869160"/>
            <a:ext cx="3168352" cy="13681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1" y="6926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7030A0"/>
                </a:solidFill>
                <a:latin typeface="Arial Narrow" pitchFamily="34" charset="0"/>
              </a:rPr>
              <a:t>LIONSI – ANĐELI HUMANOSTI</a:t>
            </a:r>
            <a:endParaRPr lang="hr-HR" sz="3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6381328"/>
            <a:ext cx="27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Dr. Naresh Aggarwal</a:t>
            </a: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936104"/>
          </a:xfrm>
        </p:spPr>
        <p:txBody>
          <a:bodyPr/>
          <a:lstStyle/>
          <a:p>
            <a:pPr algn="l"/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         </a:t>
            </a:r>
            <a:r>
              <a:rPr lang="hr-HR" sz="4400" dirty="0" smtClean="0">
                <a:solidFill>
                  <a:srgbClr val="7030A0"/>
                </a:solidFill>
                <a:latin typeface="Arial Narrow" pitchFamily="34" charset="0"/>
              </a:rPr>
              <a:t>100 godina - “We serve “ </a:t>
            </a:r>
            <a:endParaRPr lang="hr-HR" sz="4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23528" y="2060848"/>
          <a:ext cx="917334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149080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Osnutak Lionsa kluba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229200"/>
            <a:ext cx="936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Lions International Charter klub Ontario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5" y="4149080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Lionsi  “Vitezovi slijepih”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5373216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Psi vodiči za slijepe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52292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Osnovana </a:t>
            </a:r>
          </a:p>
          <a:p>
            <a:r>
              <a:rPr lang="hr-HR" sz="900" dirty="0" smtClean="0">
                <a:solidFill>
                  <a:schemeClr val="bg1"/>
                </a:solidFill>
              </a:rPr>
              <a:t>Lions club</a:t>
            </a:r>
          </a:p>
          <a:p>
            <a:r>
              <a:rPr lang="hr-HR" sz="900" dirty="0" smtClean="0">
                <a:solidFill>
                  <a:schemeClr val="bg1"/>
                </a:solidFill>
              </a:rPr>
              <a:t> International Fondacija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5301208"/>
            <a:ext cx="10801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“Međunarodni poster mira“ Natjecanje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5229200"/>
            <a:ext cx="12241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Supružnici </a:t>
            </a:r>
          </a:p>
          <a:p>
            <a:r>
              <a:rPr lang="hr-HR" sz="900" dirty="0" smtClean="0">
                <a:solidFill>
                  <a:schemeClr val="bg1"/>
                </a:solidFill>
              </a:rPr>
              <a:t>Gates doniraju</a:t>
            </a:r>
          </a:p>
          <a:p>
            <a:r>
              <a:rPr lang="hr-HR" sz="900" dirty="0" smtClean="0">
                <a:solidFill>
                  <a:schemeClr val="bg1"/>
                </a:solidFill>
              </a:rPr>
              <a:t> 5 mil. dolara </a:t>
            </a:r>
            <a:endParaRPr lang="hr-HR" sz="900" dirty="0">
              <a:solidFill>
                <a:schemeClr val="bg1"/>
              </a:solidFill>
            </a:endParaRPr>
          </a:p>
        </p:txBody>
      </p:sp>
      <p:pic>
        <p:nvPicPr>
          <p:cNvPr id="12" name="Picture 11" descr="14224838_1089562567764028_8418720596741909069_n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720" y="2060848"/>
            <a:ext cx="1800200" cy="16572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08305" y="4077072"/>
            <a:ext cx="8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Obilježavanje 100 godina Lionsa u svijetu</a:t>
            </a:r>
            <a:endParaRPr lang="hr-HR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6377" y="5301208"/>
            <a:ext cx="1368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>
                <a:solidFill>
                  <a:schemeClr val="bg1"/>
                </a:solidFill>
              </a:rPr>
              <a:t>Global  Action Team (GMT/GLT/GST) </a:t>
            </a:r>
          </a:p>
          <a:p>
            <a:r>
              <a:rPr lang="hr-HR" sz="900" dirty="0" smtClean="0">
                <a:solidFill>
                  <a:schemeClr val="bg1"/>
                </a:solidFill>
              </a:rPr>
              <a:t>CILJ:  Do 2021. god. služiti 200 milijuna ljudi godišnje</a:t>
            </a:r>
            <a:endParaRPr lang="hr-HR" sz="900" dirty="0">
              <a:solidFill>
                <a:schemeClr val="bg1"/>
              </a:solidFill>
            </a:endParaRPr>
          </a:p>
        </p:txBody>
      </p:sp>
      <p:pic>
        <p:nvPicPr>
          <p:cNvPr id="16" name="Picture 15" descr="bedž%20kajganić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2060848"/>
            <a:ext cx="1584176" cy="1584176"/>
          </a:xfrm>
          <a:prstGeom prst="rect">
            <a:avLst/>
          </a:prstGeom>
        </p:spPr>
      </p:pic>
      <p:pic>
        <p:nvPicPr>
          <p:cNvPr id="17" name="Picture 16" descr="hunger-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5877272"/>
            <a:ext cx="790575" cy="790575"/>
          </a:xfrm>
          <a:prstGeom prst="rect">
            <a:avLst/>
          </a:prstGeom>
        </p:spPr>
      </p:pic>
      <p:pic>
        <p:nvPicPr>
          <p:cNvPr id="21" name="Picture 20" descr="environment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5776" y="5877272"/>
            <a:ext cx="790575" cy="790575"/>
          </a:xfrm>
          <a:prstGeom prst="rect">
            <a:avLst/>
          </a:prstGeom>
        </p:spPr>
      </p:pic>
      <p:pic>
        <p:nvPicPr>
          <p:cNvPr id="22" name="Picture 21" descr="vision-ic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95936" y="5877272"/>
            <a:ext cx="790575" cy="790575"/>
          </a:xfrm>
          <a:prstGeom prst="rect">
            <a:avLst/>
          </a:prstGeom>
        </p:spPr>
      </p:pic>
      <p:pic>
        <p:nvPicPr>
          <p:cNvPr id="24" name="Picture 23" descr="diabetes-ic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64088" y="5877272"/>
            <a:ext cx="790575" cy="790575"/>
          </a:xfrm>
          <a:prstGeom prst="rect">
            <a:avLst/>
          </a:prstGeom>
        </p:spPr>
      </p:pic>
      <p:pic>
        <p:nvPicPr>
          <p:cNvPr id="26" name="Picture 25" descr="pediatric-cancer-icon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04248" y="5877272"/>
            <a:ext cx="790575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716016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1800" b="1" dirty="0" smtClean="0">
                <a:solidFill>
                  <a:srgbClr val="7030A0"/>
                </a:solidFill>
                <a:latin typeface="Arial Narrow" pitchFamily="34" charset="0"/>
              </a:rPr>
              <a:t> DIABETES</a:t>
            </a:r>
            <a:r>
              <a:rPr lang="hr-HR" sz="1800" dirty="0" smtClean="0">
                <a:solidFill>
                  <a:srgbClr val="7030A0"/>
                </a:solidFill>
                <a:latin typeface="Arial Narrow" pitchFamily="34" charset="0"/>
              </a:rPr>
              <a:t>  (Diabetes)</a:t>
            </a: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> - 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420 milijuna oboljelih (</a:t>
            </a:r>
            <a:r>
              <a:rPr lang="hr-HR" sz="2000" dirty="0" smtClean="0">
                <a:solidFill>
                  <a:srgbClr val="7030A0"/>
                </a:solidFill>
                <a:latin typeface="Arial"/>
                <a:cs typeface="Arial"/>
              </a:rPr>
              <a:t>↑ 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na 650 mil. </a:t>
            </a:r>
            <a:r>
              <a:rPr lang="hr-HR" sz="2000" dirty="0" smtClean="0">
                <a:solidFill>
                  <a:srgbClr val="7030A0"/>
                </a:solidFill>
                <a:latin typeface="Arial"/>
                <a:cs typeface="Arial"/>
              </a:rPr>
              <a:t>)</a:t>
            </a:r>
          </a:p>
          <a:p>
            <a:pPr>
              <a:buClr>
                <a:srgbClr val="002060"/>
              </a:buClr>
              <a:buNone/>
            </a:pPr>
            <a:endParaRPr lang="hr-HR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28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ENVIRONMENT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(Okoliš) -  18 milijuna jutara šume izgubljeno godišnje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endParaRPr lang="hr-HR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 HUNGER RELIEF 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(Glad) – 795 milijuna gladne i pothranjene djece 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endParaRPr lang="hr-HR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 PEDIATRIC CANCER  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(Maligna oboljenja djece) – svake dvije minute diagnoza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endParaRPr lang="hr-HR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 VISION</a:t>
            </a:r>
            <a:r>
              <a:rPr lang="hr-HR" sz="2000" dirty="0" smtClean="0">
                <a:solidFill>
                  <a:srgbClr val="7030A0"/>
                </a:solidFill>
                <a:latin typeface="Arial Narrow" pitchFamily="34" charset="0"/>
              </a:rPr>
              <a:t>  (Vid) – 285 milijuna slijepih i slabovidnih osoba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7030A0"/>
                </a:solidFill>
              </a:rPr>
              <a:t>PODRUČJA  SLUŽENJA</a:t>
            </a:r>
            <a:endParaRPr lang="hr-HR" sz="3200" dirty="0">
              <a:solidFill>
                <a:srgbClr val="7030A0"/>
              </a:solidFill>
            </a:endParaRPr>
          </a:p>
        </p:txBody>
      </p:sp>
      <p:pic>
        <p:nvPicPr>
          <p:cNvPr id="4" name="Picture 3" descr="hunge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661248"/>
            <a:ext cx="790575" cy="790575"/>
          </a:xfrm>
          <a:prstGeom prst="rect">
            <a:avLst/>
          </a:prstGeom>
        </p:spPr>
      </p:pic>
      <p:pic>
        <p:nvPicPr>
          <p:cNvPr id="5" name="Picture 4" descr="environment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5661248"/>
            <a:ext cx="790575" cy="790575"/>
          </a:xfrm>
          <a:prstGeom prst="rect">
            <a:avLst/>
          </a:prstGeom>
        </p:spPr>
      </p:pic>
      <p:pic>
        <p:nvPicPr>
          <p:cNvPr id="6" name="Picture 5" descr="vision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5661248"/>
            <a:ext cx="790575" cy="790575"/>
          </a:xfrm>
          <a:prstGeom prst="rect">
            <a:avLst/>
          </a:prstGeom>
        </p:spPr>
      </p:pic>
      <p:pic>
        <p:nvPicPr>
          <p:cNvPr id="7" name="Picture 6" descr="diabetes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5661248"/>
            <a:ext cx="790575" cy="790575"/>
          </a:xfrm>
          <a:prstGeom prst="rect">
            <a:avLst/>
          </a:prstGeom>
        </p:spPr>
      </p:pic>
      <p:pic>
        <p:nvPicPr>
          <p:cNvPr id="8" name="Picture 7" descr="pediatric-cancer-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5733256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8064896" cy="568863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 lvl="0">
              <a:buNone/>
            </a:pPr>
            <a:r>
              <a:rPr lang="hr-HR" sz="2200" dirty="0" smtClean="0">
                <a:solidFill>
                  <a:srgbClr val="7030A0"/>
                </a:solidFill>
              </a:rPr>
              <a:t>  </a:t>
            </a:r>
          </a:p>
          <a:p>
            <a:pPr lvl="0">
              <a:buNone/>
            </a:pPr>
            <a:endParaRPr lang="hr-HR" sz="24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>
              <a:buNone/>
            </a:pPr>
            <a:r>
              <a:rPr lang="hr-HR" sz="2400" b="1" dirty="0" smtClean="0">
                <a:solidFill>
                  <a:srgbClr val="7030A0"/>
                </a:solidFill>
                <a:latin typeface="Arial Narrow" pitchFamily="34" charset="0"/>
              </a:rPr>
              <a:t>PEOPLE SERVED</a:t>
            </a: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</a:rPr>
              <a:t>:    </a:t>
            </a:r>
            <a:r>
              <a:rPr lang="hr-HR" sz="3200" b="1" dirty="0" smtClean="0">
                <a:solidFill>
                  <a:srgbClr val="7030A0"/>
                </a:solidFill>
                <a:latin typeface="Arial Narrow" pitchFamily="34" charset="0"/>
              </a:rPr>
              <a:t>170.723.622</a:t>
            </a:r>
          </a:p>
          <a:p>
            <a:pPr lvl="0">
              <a:buNone/>
            </a:pPr>
            <a:r>
              <a:rPr lang="hr-HR" sz="1200" b="1" dirty="0" smtClean="0">
                <a:solidFill>
                  <a:srgbClr val="7030A0"/>
                </a:solidFill>
                <a:latin typeface="Arial Narrow" pitchFamily="34" charset="0"/>
              </a:rPr>
              <a:t>    By Centennial Service Challenge</a:t>
            </a: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hr-HR" sz="2200" b="1" dirty="0" smtClean="0">
                <a:solidFill>
                  <a:srgbClr val="7030A0"/>
                </a:solidFill>
                <a:latin typeface="Arial Narrow" pitchFamily="34" charset="0"/>
              </a:rPr>
              <a:t>GOAL: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7030A0"/>
                </a:solidFill>
                <a:latin typeface="Arial Narrow" pitchFamily="34" charset="0"/>
              </a:rPr>
              <a:t>    200 million people impact per year : 100 million</a:t>
            </a: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</a:rPr>
              <a:t>      </a:t>
            </a:r>
            <a:r>
              <a:rPr lang="hr-HR" sz="2400" dirty="0" smtClean="0">
                <a:solidFill>
                  <a:srgbClr val="7030A0"/>
                </a:solidFill>
                <a:latin typeface="Arial"/>
                <a:cs typeface="Arial"/>
              </a:rPr>
              <a:t>                      </a:t>
            </a: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membership to </a:t>
            </a:r>
            <a:r>
              <a:rPr lang="hr-HR" sz="2400" b="1" dirty="0" smtClean="0">
                <a:solidFill>
                  <a:srgbClr val="7030A0"/>
                </a:solidFill>
                <a:latin typeface="Arial Narrow" pitchFamily="34" charset="0"/>
              </a:rPr>
              <a:t>1,7 million </a:t>
            </a: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</a:rPr>
              <a:t>Lions and Leos</a:t>
            </a:r>
          </a:p>
          <a:p>
            <a:pPr>
              <a:buNone/>
            </a:pP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</a:rPr>
              <a:t>    provide learning opportunities to over </a:t>
            </a:r>
            <a:r>
              <a:rPr lang="hr-HR" sz="2400" b="1" dirty="0" smtClean="0">
                <a:solidFill>
                  <a:srgbClr val="7030A0"/>
                </a:solidFill>
                <a:latin typeface="Arial Narrow" pitchFamily="34" charset="0"/>
              </a:rPr>
              <a:t>500,000 members</a:t>
            </a:r>
          </a:p>
          <a:p>
            <a:pPr>
              <a:buNone/>
            </a:pPr>
            <a:r>
              <a:rPr lang="hr-HR" sz="2400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</a:t>
            </a: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76672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hr-HR" sz="3200" b="1" dirty="0" smtClean="0">
                <a:solidFill>
                  <a:srgbClr val="7030A0"/>
                </a:solidFill>
                <a:latin typeface="Arial Narrow" pitchFamily="34" charset="0"/>
              </a:rPr>
              <a:t>GAT - GLOBAL ACTION TEAM  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5004048" y="836712"/>
          <a:ext cx="381642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0"/>
            <a:ext cx="8352928" cy="522920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 lvl="0">
              <a:buNone/>
            </a:pPr>
            <a:r>
              <a:rPr lang="hr-HR" sz="9600" dirty="0" smtClean="0">
                <a:solidFill>
                  <a:srgbClr val="7030A0"/>
                </a:solidFill>
              </a:rPr>
              <a:t> </a:t>
            </a:r>
            <a:r>
              <a:rPr lang="hr-HR" sz="3600" b="1" dirty="0" smtClean="0">
                <a:solidFill>
                  <a:srgbClr val="7030A0"/>
                </a:solidFill>
                <a:latin typeface="Arial Narrow" pitchFamily="34" charset="0"/>
              </a:rPr>
              <a:t>GST TASK </a:t>
            </a:r>
            <a:r>
              <a:rPr lang="hr-HR" sz="3600" dirty="0" smtClean="0">
                <a:solidFill>
                  <a:srgbClr val="7030A0"/>
                </a:solidFill>
                <a:latin typeface="Arial Narrow" pitchFamily="34" charset="0"/>
              </a:rPr>
              <a:t> - </a:t>
            </a: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PROMOTE SERVICE ACTIVITIES AND  ACTIONS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</a:t>
            </a:r>
            <a:r>
              <a:rPr lang="hr-HR" sz="2800" b="1" dirty="0" smtClean="0">
                <a:solidFill>
                  <a:srgbClr val="7030A0"/>
                </a:solidFill>
                <a:latin typeface="Arial Narrow" pitchFamily="34" charset="0"/>
              </a:rPr>
              <a:t>SYNERGY</a:t>
            </a:r>
            <a:r>
              <a:rPr lang="hr-HR" sz="2800" dirty="0" smtClean="0">
                <a:solidFill>
                  <a:srgbClr val="7030A0"/>
                </a:solidFill>
                <a:latin typeface="Arial Narrow" pitchFamily="34" charset="0"/>
              </a:rPr>
              <a:t>:   </a:t>
            </a:r>
            <a:r>
              <a:rPr lang="hr-HR" sz="2400" b="1" dirty="0" smtClean="0">
                <a:solidFill>
                  <a:srgbClr val="7030A0"/>
                </a:solidFill>
                <a:latin typeface="Arial Narrow" pitchFamily="34" charset="0"/>
              </a:rPr>
              <a:t>GMT, GLT, GST</a:t>
            </a:r>
          </a:p>
          <a:p>
            <a:pPr lvl="0">
              <a:buNone/>
            </a:pPr>
            <a:r>
              <a:rPr lang="hr-HR" sz="9600" b="1" dirty="0" smtClean="0">
                <a:solidFill>
                  <a:srgbClr val="002060"/>
                </a:solidFill>
              </a:rPr>
              <a:t>            A</a:t>
            </a:r>
            <a:r>
              <a:rPr lang="hr-HR" sz="9600" b="1" baseline="32000" dirty="0" smtClean="0">
                <a:solidFill>
                  <a:srgbClr val="002060"/>
                </a:solidFill>
              </a:rPr>
              <a:t>2</a:t>
            </a: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76672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hr-HR" sz="3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13" name="Picture 12" descr="20106560_1407746319315168_3209297172941688212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9987" y="3861048"/>
            <a:ext cx="4242213" cy="2996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3140968"/>
            <a:ext cx="1300049" cy="1296144"/>
          </a:xfrm>
          <a:prstGeom prst="rect">
            <a:avLst/>
          </a:prstGeom>
        </p:spPr>
      </p:pic>
      <p:pic>
        <p:nvPicPr>
          <p:cNvPr id="8" name="Picture 7" descr="logo-legacy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3068960"/>
            <a:ext cx="1584176" cy="1376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521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/>
              <a:t> </a:t>
            </a:r>
            <a:r>
              <a:rPr lang="hr-HR" sz="2800" dirty="0" smtClean="0"/>
              <a:t>            </a:t>
            </a:r>
            <a:r>
              <a:rPr lang="hr-HR" sz="2700" dirty="0" smtClean="0">
                <a:solidFill>
                  <a:srgbClr val="7030A0"/>
                </a:solidFill>
              </a:rPr>
              <a:t>GLOBAL  </a:t>
            </a:r>
            <a:r>
              <a:rPr lang="hr-HR" sz="2700" dirty="0" smtClean="0">
                <a:solidFill>
                  <a:srgbClr val="7030A0"/>
                </a:solidFill>
              </a:rPr>
              <a:t>ACTION TEAM / GLOBAL  SERVICE  </a:t>
            </a:r>
            <a:r>
              <a:rPr lang="hr-HR" sz="2700" dirty="0" smtClean="0">
                <a:solidFill>
                  <a:srgbClr val="7030A0"/>
                </a:solidFill>
              </a:rPr>
              <a:t>TEAM     </a:t>
            </a:r>
            <a:r>
              <a:rPr lang="hr-HR" sz="2700" dirty="0" smtClean="0"/>
              <a:t>                   </a:t>
            </a:r>
            <a:br>
              <a:rPr lang="hr-HR" sz="2700" dirty="0" smtClean="0"/>
            </a:br>
            <a:r>
              <a:rPr lang="hr-HR" sz="2700" dirty="0" smtClean="0"/>
              <a:t> </a:t>
            </a:r>
            <a:r>
              <a:rPr lang="hr-HR" sz="2700" dirty="0" smtClean="0"/>
              <a:t>    </a:t>
            </a:r>
            <a:r>
              <a:rPr lang="hr-HR" sz="2700" dirty="0" smtClean="0">
                <a:solidFill>
                  <a:srgbClr val="7030A0"/>
                </a:solidFill>
              </a:rPr>
              <a:t>RAZVOJ </a:t>
            </a:r>
            <a:r>
              <a:rPr lang="hr-HR" sz="2700" dirty="0" smtClean="0">
                <a:solidFill>
                  <a:srgbClr val="7030A0"/>
                </a:solidFill>
              </a:rPr>
              <a:t>VODSTVA, RAZVOJ ČLANSTVA I ŠIRENJE SLUŽENJA</a:t>
            </a:r>
            <a:endParaRPr lang="hr-HR" sz="27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114800" cy="4683224"/>
          </a:xfrm>
        </p:spPr>
        <p:txBody>
          <a:bodyPr>
            <a:normAutofit fontScale="85000" lnSpcReduction="10000"/>
          </a:bodyPr>
          <a:lstStyle/>
          <a:p>
            <a:endParaRPr lang="hr-HR" dirty="0" smtClean="0">
              <a:solidFill>
                <a:schemeClr val="bg1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GMT, GLT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RC,ZC, klubovi, LCIF koordinator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Okvir služenja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Promicanje akcija služenja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Diabetes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Centennial Service Challegne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Legacy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MyLCI – MMR + Activity Report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 Guverner / GAT Rumunjska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59936" cy="43951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7030A0"/>
                </a:solidFill>
              </a:rPr>
              <a:t>   </a:t>
            </a:r>
            <a:r>
              <a:rPr lang="hr-HR" b="1" u="sng" dirty="0" smtClean="0">
                <a:solidFill>
                  <a:srgbClr val="7030A0"/>
                </a:solidFill>
              </a:rPr>
              <a:t>Mjera Uspjeha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Radionica za učinkovito služenje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Svaki klub jedan projekt  na području diabetesa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Rast </a:t>
            </a:r>
            <a:r>
              <a:rPr lang="hr-HR" dirty="0" smtClean="0">
                <a:solidFill>
                  <a:srgbClr val="7030A0"/>
                </a:solidFill>
              </a:rPr>
              <a:t>u projektima Centennial Service Challenge 2017-2018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hr-HR" dirty="0" smtClean="0">
                <a:solidFill>
                  <a:srgbClr val="7030A0"/>
                </a:solidFill>
              </a:rPr>
              <a:t>    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>
                <a:solidFill>
                  <a:srgbClr val="7030A0"/>
                </a:solidFill>
              </a:rPr>
              <a:t>(ostavština-baština)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Korištenje LCIF makar za jačanje jednog projetka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Svaki klub koristi aplikaciuju LCI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hr-HR" sz="5600" b="1" dirty="0" smtClean="0">
                <a:solidFill>
                  <a:srgbClr val="7030A0"/>
                </a:solidFill>
                <a:latin typeface="Arial Narrow" pitchFamily="34" charset="0"/>
              </a:rPr>
              <a:t>DIABETES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(Diabetes)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“SVJETSKI DAN DIABETESA” - 14.11. 2017. god.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Simpozij o diabetesu, LC Opatija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“SPORTOM PROTIV DIABETESA”  -  2/2018. god.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Humanitarna rukometna utakmica i okrugli stol na temu diabetesa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“SVJETLA RADOSTI” -  6/2018. god.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Fontane + Koncert na otvorenom  - pod  visokim pokoviteljstvom predsjednice Kolinde Grabar Kitarović         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ENVIRONMENT  (Okoliš)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   “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ČIŠĆENJE PODMORJA“ -  7. - 08.10.2017. god. (Murterski akvatorij)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Ekološka akcija  čišćenja  podmorja (LC Zrinjevac, LC Opatija, LC Novigrad, LC Poreč)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Proširenje akcije čišćenja na sjeverni i južni Jadran te riječne obale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hr-HR" sz="48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HUNGER RELIEF (Smanjenje gladi) 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EUROPA FORUM  MONTREUX - 28.- 30.09.2017., EURO AFRICA COMMITTEE  - 29.9.2017.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                               Distriktualna akcija s mogućnošću globalnog povezivanja Lionsa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PEDIATRIC CANCER  (Maligna oboljenja djece) “Rafting Neretva (Konjic) - 22.- 26.6.2018.</a:t>
            </a:r>
          </a:p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Humanitarni rafting (Izlet u Lukomir  s lionsima iz BIH i lionsima iz okruženja)  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  <a:sym typeface="Wingdings 2"/>
              </a:rPr>
              <a:t>    </a:t>
            </a: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MEĐUNARODNI DAN DJECE OBOLJELE OD MALIGNIH BOLESTI – 15.2.2018.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hr-HR" sz="30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v"/>
            </a:pPr>
            <a:r>
              <a:rPr lang="hr-HR" sz="4800" b="1" dirty="0" smtClean="0">
                <a:solidFill>
                  <a:srgbClr val="7030A0"/>
                </a:solidFill>
                <a:latin typeface="Arial Narrow" pitchFamily="34" charset="0"/>
              </a:rPr>
              <a:t>VISION  (Vid) – Promicanje socijalne uključenosti slijepih i slabovidnih osoba  (Udruga slijepih Zagreb za Udrugu slijepih Dubrovnik) </a:t>
            </a:r>
            <a:endParaRPr lang="hr-HR" sz="30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3000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   -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hr-HR" sz="1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None/>
            </a:pP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b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6064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PODRUČJA DJELOVANJA / AKCIJE</a:t>
            </a:r>
          </a:p>
        </p:txBody>
      </p:sp>
      <p:pic>
        <p:nvPicPr>
          <p:cNvPr id="11" name="Picture 10" descr="20479980_10207954973510896_2670483310261272889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6296" y="332656"/>
            <a:ext cx="137469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hr-HR" sz="18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hr-HR" sz="18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hr-HR" sz="1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hr-HR" sz="1800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</a:t>
            </a:r>
          </a:p>
          <a:p>
            <a:endParaRPr lang="hr-HR" sz="12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None/>
            </a:pP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hr-HR" sz="1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7030A0"/>
                </a:solidFill>
                <a:latin typeface="Arial Narrow" pitchFamily="34" charset="0"/>
              </a:rPr>
              <a:t>PLAN  AKTIVNOSTI   2017./2018. god.</a:t>
            </a:r>
            <a:endParaRPr lang="hr-HR" sz="3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62068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  </a:t>
            </a:r>
            <a:endParaRPr lang="hr-HR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1" name="Picture 10" descr="20479980_10207954973510896_2670483310261272889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404664"/>
            <a:ext cx="1656184" cy="1821803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564904"/>
            <a:ext cx="7056784" cy="352839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0803122"/>
              </p:ext>
            </p:extLst>
          </p:nvPr>
        </p:nvGraphicFramePr>
        <p:xfrm>
          <a:off x="467544" y="1772816"/>
          <a:ext cx="7704857" cy="5085184"/>
        </p:xfrm>
        <a:graphic>
          <a:graphicData uri="http://schemas.openxmlformats.org/drawingml/2006/table">
            <a:tbl>
              <a:tblPr/>
              <a:tblGrid>
                <a:gridCol w="2868828"/>
                <a:gridCol w="2845189"/>
                <a:gridCol w="1990840"/>
              </a:tblGrid>
              <a:tr h="2582948">
                <a:tc rowSpan="2"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hr-HR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RC MLORAD STANIĆ                                               </a:t>
                      </a:r>
                      <a:r>
                        <a:rPr lang="hr-H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</a:t>
                      </a:r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Lions Grand Prix        </a:t>
                      </a:r>
                    </a:p>
                    <a:p>
                      <a:pPr algn="l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 obljetnica Lionsa                             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RC KARMEN MEIĆ  </a:t>
                      </a:r>
                      <a:endParaRPr lang="en-US" sz="1100" b="1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“Svjetla radosti “ – 6/2018.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t"/>
                      <a:r>
                        <a:rPr lang="hr-H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Završni humanitarni koncert za diabetes </a:t>
                      </a:r>
                    </a:p>
                    <a:p>
                      <a:pPr algn="l" fontAlgn="t"/>
                      <a:r>
                        <a:rPr lang="hr-H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na zagrebačkim fontanama</a:t>
                      </a:r>
                    </a:p>
                    <a:p>
                      <a:pPr algn="l" fontAlgn="t"/>
                      <a:r>
                        <a:rPr lang="hr-H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hr-H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hr-H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hr-H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endParaRPr lang="hr-H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hr-H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hr-HR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RC JOZO BEREČIĆ </a:t>
                      </a:r>
                      <a:r>
                        <a:rPr lang="hr-H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         </a:t>
                      </a:r>
                    </a:p>
                    <a:p>
                      <a:pPr algn="l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Panonska mornarica                                </a:t>
                      </a:r>
                    </a:p>
                    <a:p>
                      <a:pPr algn="l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15.-17.6.2018.                    </a:t>
                      </a:r>
                    </a:p>
                    <a:p>
                      <a:pPr algn="l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Plovidba do Vukovara</a:t>
                      </a:r>
                    </a:p>
                    <a:p>
                      <a:pPr algn="l" fontAlgn="ctr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“Aleja lionsa” </a:t>
                      </a:r>
                      <a:r>
                        <a:rPr lang="hr-H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 Vukovaru i      </a:t>
                      </a:r>
                    </a:p>
                    <a:p>
                      <a:pPr algn="l" fontAlgn="ctr"/>
                      <a:r>
                        <a:rPr lang="hr-H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obnova vodotornja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hr-HR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RC VINKA MITROVIĆ </a:t>
                      </a:r>
                      <a:r>
                        <a:rPr lang="hr-H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                                                                 </a:t>
                      </a:r>
                      <a:r>
                        <a:rPr lang="hr-H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Spaladium Arena Split                                                 Humanitarni koncert za opožarena područja                        Namjena: Kupnja vatrogasne opreme                                      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1265</TotalTime>
  <Words>759</Words>
  <Application>Microsoft Office PowerPoint</Application>
  <PresentationFormat>On-screen Show (4:3)</PresentationFormat>
  <Paragraphs>198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1.  SJEDNICA  PROŠIRENOG  KABINETA  GUVERNERA  D -126        Našice, 02.09. 2017. god.</vt:lpstr>
      <vt:lpstr>     </vt:lpstr>
      <vt:lpstr>            100 godina - “We serve “ </vt:lpstr>
      <vt:lpstr>PODRUČJA  SLUŽENJA</vt:lpstr>
      <vt:lpstr>   </vt:lpstr>
      <vt:lpstr>   </vt:lpstr>
      <vt:lpstr>             GLOBAL  ACTION TEAM / GLOBAL  SERVICE  TEAM                              RAZVOJ VODSTVA, RAZVOJ ČLANSTVA I ŠIRENJE SLUŽENJA</vt:lpstr>
      <vt:lpstr>    </vt:lpstr>
      <vt:lpstr>PLAN  AKTIVNOSTI   2017./2018. god.</vt:lpstr>
      <vt:lpstr>Slide 10</vt:lpstr>
      <vt:lpstr>  </vt:lpstr>
      <vt:lpstr>      “ I finally found myself - when I lost myself –  in the service of others “                                                                                 Mahatma Gandhi   </vt:lpstr>
      <vt:lpstr>          </vt:lpstr>
    </vt:vector>
  </TitlesOfParts>
  <Company>Končar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 club  “ Zrinjevac”</dc:title>
  <dc:creator>mbuha</dc:creator>
  <cp:lastModifiedBy>mbuha</cp:lastModifiedBy>
  <cp:revision>213</cp:revision>
  <cp:lastPrinted>2017-08-30T11:33:20Z</cp:lastPrinted>
  <dcterms:created xsi:type="dcterms:W3CDTF">2015-09-08T11:12:52Z</dcterms:created>
  <dcterms:modified xsi:type="dcterms:W3CDTF">2017-09-01T12:12:13Z</dcterms:modified>
</cp:coreProperties>
</file>